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29"/>
  </p:notesMasterIdLst>
  <p:sldIdLst>
    <p:sldId id="256" r:id="rId2"/>
    <p:sldId id="257" r:id="rId3"/>
    <p:sldId id="301" r:id="rId4"/>
    <p:sldId id="282" r:id="rId5"/>
    <p:sldId id="302" r:id="rId6"/>
    <p:sldId id="303" r:id="rId7"/>
    <p:sldId id="312" r:id="rId8"/>
    <p:sldId id="304" r:id="rId9"/>
    <p:sldId id="311" r:id="rId10"/>
    <p:sldId id="313" r:id="rId11"/>
    <p:sldId id="309" r:id="rId12"/>
    <p:sldId id="315" r:id="rId13"/>
    <p:sldId id="316" r:id="rId14"/>
    <p:sldId id="305" r:id="rId15"/>
    <p:sldId id="317" r:id="rId16"/>
    <p:sldId id="310" r:id="rId17"/>
    <p:sldId id="318" r:id="rId18"/>
    <p:sldId id="319" r:id="rId19"/>
    <p:sldId id="320" r:id="rId20"/>
    <p:sldId id="321" r:id="rId21"/>
    <p:sldId id="322" r:id="rId22"/>
    <p:sldId id="323" r:id="rId23"/>
    <p:sldId id="324" r:id="rId24"/>
    <p:sldId id="325" r:id="rId25"/>
    <p:sldId id="307" r:id="rId26"/>
    <p:sldId id="308" r:id="rId27"/>
    <p:sldId id="326" r:id="rId28"/>
  </p:sldIdLst>
  <p:sldSz cx="9144000" cy="6858000" type="screen4x3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951"/>
    <p:restoredTop sz="94700"/>
  </p:normalViewPr>
  <p:slideViewPr>
    <p:cSldViewPr snapToGrid="0">
      <p:cViewPr>
        <p:scale>
          <a:sx n="90" d="100"/>
          <a:sy n="90" d="100"/>
        </p:scale>
        <p:origin x="448" y="224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tiff>
</file>

<file path=ppt/media/image2.tif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9BD23C-628E-5E45-A67C-D2D0860631E7}" type="datetimeFigureOut">
              <a:rPr lang="en-US" smtClean="0"/>
              <a:t>3/12/18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857250"/>
            <a:ext cx="30861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76E3A7-F241-7145-84B3-FCD421EEE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3651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Once you reach the return statement or the end of the function, it exits the function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76E3A7-F241-7145-84B3-FCD421EEEB7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686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a method returns a value, make sure to store the value in the appropriate type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76E3A7-F241-7145-84B3-FCD421EEEB7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9467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998228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690906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009707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 b="1" i="0" cap="small" baseline="0">
                <a:latin typeface="Helvetica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0" i="0">
                <a:latin typeface="Helvetica Light" panose="020B0403020202020204" pitchFamily="34" charset="0"/>
              </a:defRPr>
            </a:lvl1pPr>
            <a:lvl2pPr>
              <a:defRPr b="0" i="0">
                <a:latin typeface="Helvetica Light" panose="020B0403020202020204" pitchFamily="34" charset="0"/>
              </a:defRPr>
            </a:lvl2pPr>
            <a:lvl3pPr>
              <a:defRPr b="0" i="0">
                <a:latin typeface="Helvetica Light" panose="020B0403020202020204" pitchFamily="34" charset="0"/>
              </a:defRPr>
            </a:lvl3pPr>
            <a:lvl4pPr>
              <a:defRPr b="0" i="0">
                <a:latin typeface="Helvetica Light" panose="020B0403020202020204" pitchFamily="34" charset="0"/>
              </a:defRPr>
            </a:lvl4pPr>
            <a:lvl5pPr>
              <a:defRPr b="0" i="0">
                <a:latin typeface="Helvetica Light" panose="020B0403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elvetica" pitchFamily="2" charset="0"/>
              </a:defRPr>
            </a:lvl1pPr>
          </a:lstStyle>
          <a:p>
            <a:fld id="{1D8BD707-D9CF-40AE-B4C6-C98DA3205C09}" type="datetimeFigureOut">
              <a:rPr lang="en-US" smtClean="0"/>
              <a:pPr/>
              <a:t>3/11/18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Helvetica" pitchFamily="2" charset="0"/>
              </a:defRPr>
            </a:lvl1pPr>
          </a:lstStyle>
          <a:p>
            <a:r>
              <a:rPr lang="en-CA" dirty="0"/>
              <a:t> CSUS Helpdesk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44355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671632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879295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085243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2893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551480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467837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69386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3/11/18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225981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cap="small" baseline="0">
          <a:solidFill>
            <a:schemeClr val="tx1"/>
          </a:solidFill>
          <a:latin typeface="Helvetica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Helvetica Light" panose="020B0403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Helvetica Light" panose="020B0403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Helvetica Light" panose="020B0403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Helvetica Light" panose="020B0403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Helvetica Light" panose="020B0403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85006" y="1182924"/>
            <a:ext cx="8775865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sz="3200" b="1" cap="all" spc="-5" dirty="0">
                <a:solidFill>
                  <a:srgbClr val="FFFFFF"/>
                </a:solidFill>
                <a:latin typeface="Helvetica" pitchFamily="2" charset="0"/>
                <a:cs typeface="Tahoma"/>
              </a:rPr>
              <a:t>COMP 202 winter 2018 Midterm Review</a:t>
            </a:r>
            <a:endParaRPr sz="3200" b="1" cap="all" dirty="0">
              <a:latin typeface="Helvetica" pitchFamily="2" charset="0"/>
              <a:cs typeface="Tahom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85007" y="1795388"/>
            <a:ext cx="8775864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z="2400" cap="small" spc="-5" dirty="0">
                <a:solidFill>
                  <a:srgbClr val="FFFFFF"/>
                </a:solidFill>
                <a:latin typeface="Helvetica Light" panose="020B0403020202020204" pitchFamily="34" charset="0"/>
                <a:cs typeface="Times New Roman"/>
              </a:rPr>
              <a:t>Instructors: </a:t>
            </a:r>
            <a:r>
              <a:rPr lang="en-US" sz="2400" cap="small" spc="-5" dirty="0" err="1">
                <a:solidFill>
                  <a:srgbClr val="FFFFFF"/>
                </a:solidFill>
                <a:latin typeface="Helvetica Light" panose="020B0403020202020204" pitchFamily="34" charset="0"/>
                <a:cs typeface="Times New Roman"/>
              </a:rPr>
              <a:t>Xun</a:t>
            </a:r>
            <a:r>
              <a:rPr lang="en-US" sz="2400" cap="small" spc="-5" dirty="0">
                <a:solidFill>
                  <a:srgbClr val="FFFFFF"/>
                </a:solidFill>
                <a:latin typeface="Helvetica Light" panose="020B0403020202020204" pitchFamily="34" charset="0"/>
                <a:cs typeface="Times New Roman"/>
              </a:rPr>
              <a:t> Su, Yu Ting Hu</a:t>
            </a:r>
            <a:endParaRPr sz="2400" cap="small" dirty="0">
              <a:latin typeface="Helvetica Light" panose="020B0403020202020204" pitchFamily="34" charset="0"/>
              <a:cs typeface="Times New Roman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DCBF8E9-606F-1C40-A86F-0E5CE81652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4622" y="2666897"/>
            <a:ext cx="2369285" cy="315976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B4772F-40D9-FC4A-AAB7-2622DF9FB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Attention: = vs. ==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11C176-5E43-7647-AF0D-E33535250D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= is an assignment operator</a:t>
            </a:r>
          </a:p>
          <a:p>
            <a:r>
              <a:rPr lang="en-US" dirty="0"/>
              <a:t>== evaluates a conditional statement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Common </a:t>
            </a:r>
            <a:r>
              <a:rPr lang="en-US" b="1" dirty="0"/>
              <a:t>compile error</a:t>
            </a:r>
            <a:r>
              <a:rPr lang="en-US" dirty="0"/>
              <a:t>:</a:t>
            </a: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z = 5;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if (z=5) // condition needs to evaluate to a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862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for(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= 0; 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&lt;10; 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++){</a:t>
            </a:r>
          </a:p>
          <a:p>
            <a:pPr marL="457200" lvl="1" indent="0">
              <a:buNone/>
            </a:pP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System.out.println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(#);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= 0;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while(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&lt;10){</a:t>
            </a:r>
          </a:p>
          <a:p>
            <a:pPr marL="457200" lvl="1" indent="0">
              <a:buNone/>
            </a:pP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System.out.println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(#);</a:t>
            </a:r>
          </a:p>
          <a:p>
            <a:pPr marL="457200" lvl="1" indent="0">
              <a:buNone/>
            </a:pP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++;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400" dirty="0">
                <a:latin typeface="+mj-lt"/>
                <a:ea typeface="Consolas" charset="0"/>
                <a:cs typeface="Consolas" charset="0"/>
              </a:rPr>
              <a:t>Both do the same thing, print ‘#’ 10 times</a:t>
            </a:r>
          </a:p>
        </p:txBody>
      </p:sp>
    </p:spTree>
    <p:extLst>
      <p:ext uri="{BB962C8B-B14F-4D97-AF65-F5344CB8AC3E}">
        <p14:creationId xmlns:p14="http://schemas.microsoft.com/office/powerpoint/2010/main" val="7771022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for(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j = 30; j&gt;=0; j--){</a:t>
            </a:r>
          </a:p>
          <a:p>
            <a:pPr marL="457200" lvl="1" indent="0">
              <a:buNone/>
            </a:pP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System.out.println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("?");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for (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k=1; k!=15; k+=3){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System.out.println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("chicken");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for (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n=0; n==13; n=n+2){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System.out.println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("sun");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89711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8301038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for(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j = 30; j&gt;=0; j--){ </a:t>
            </a:r>
            <a:r>
              <a:rPr lang="en-US" sz="2400" b="1" dirty="0">
                <a:latin typeface="Consolas" charset="0"/>
                <a:ea typeface="Consolas" charset="0"/>
                <a:cs typeface="Consolas" charset="0"/>
              </a:rPr>
              <a:t>// PRINTS ? 31 TIMES</a:t>
            </a: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pPr marL="457200" lvl="1" indent="0">
              <a:buNone/>
            </a:pP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System.out.println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("?"); 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for (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k=1; k!=15; k+=3){ </a:t>
            </a:r>
            <a:r>
              <a:rPr lang="en-US" sz="2400" b="1" dirty="0">
                <a:latin typeface="Consolas" charset="0"/>
                <a:ea typeface="Consolas" charset="0"/>
                <a:cs typeface="Consolas" charset="0"/>
              </a:rPr>
              <a:t>// INFINITE LOOP</a:t>
            </a: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System.out.println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("chicken");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for (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n=0; n==13; n=n+2){ </a:t>
            </a:r>
            <a:r>
              <a:rPr lang="en-US" sz="2400" b="1" dirty="0">
                <a:latin typeface="Consolas" charset="0"/>
                <a:ea typeface="Consolas" charset="0"/>
                <a:cs typeface="Consolas" charset="0"/>
              </a:rPr>
              <a:t>// LOOP NEVER EXECUTES</a:t>
            </a: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System.out.println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("sun");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031387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public static 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methodName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a, 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b) { 	// body 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Method has: method name, return type (or void), 0 or more parameters</a:t>
            </a:r>
          </a:p>
          <a:p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A method can contain more than one return statement?(F2016 Q4)</a:t>
            </a:r>
          </a:p>
          <a:p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" name="object 6">
            <a:extLst>
              <a:ext uri="{FF2B5EF4-FFF2-40B4-BE49-F238E27FC236}">
                <a16:creationId xmlns:a16="http://schemas.microsoft.com/office/drawing/2014/main" id="{E7DD314F-53AD-4545-B6E9-D9FEAD40C2CE}"/>
              </a:ext>
            </a:extLst>
          </p:cNvPr>
          <p:cNvSpPr/>
          <p:nvPr/>
        </p:nvSpPr>
        <p:spPr>
          <a:xfrm>
            <a:off x="3358515" y="4892358"/>
            <a:ext cx="2626995" cy="1284605"/>
          </a:xfrm>
          <a:custGeom>
            <a:avLst/>
            <a:gdLst/>
            <a:ahLst/>
            <a:cxnLst/>
            <a:rect l="l" t="t" r="r" b="b"/>
            <a:pathLst>
              <a:path w="2626995" h="1284604">
                <a:moveTo>
                  <a:pt x="0" y="0"/>
                </a:moveTo>
                <a:lnTo>
                  <a:pt x="2626494" y="0"/>
                </a:lnTo>
                <a:lnTo>
                  <a:pt x="2626494" y="1283997"/>
                </a:lnTo>
                <a:lnTo>
                  <a:pt x="0" y="1283997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09E541-BE58-0A40-8459-F1F77327A213}"/>
              </a:ext>
            </a:extLst>
          </p:cNvPr>
          <p:cNvSpPr txBox="1"/>
          <p:nvPr/>
        </p:nvSpPr>
        <p:spPr>
          <a:xfrm>
            <a:off x="3521868" y="5349994"/>
            <a:ext cx="23002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DOES SOMETHING</a:t>
            </a:r>
          </a:p>
        </p:txBody>
      </p:sp>
      <p:sp>
        <p:nvSpPr>
          <p:cNvPr id="9" name="object 9">
            <a:extLst>
              <a:ext uri="{FF2B5EF4-FFF2-40B4-BE49-F238E27FC236}">
                <a16:creationId xmlns:a16="http://schemas.microsoft.com/office/drawing/2014/main" id="{02A31474-6508-6448-9CDB-72648E8A3903}"/>
              </a:ext>
            </a:extLst>
          </p:cNvPr>
          <p:cNvSpPr/>
          <p:nvPr/>
        </p:nvSpPr>
        <p:spPr>
          <a:xfrm>
            <a:off x="723823" y="5520485"/>
            <a:ext cx="2448000" cy="6350"/>
          </a:xfrm>
          <a:custGeom>
            <a:avLst/>
            <a:gdLst/>
            <a:ahLst/>
            <a:cxnLst/>
            <a:rect l="l" t="t" r="r" b="b"/>
            <a:pathLst>
              <a:path w="2748279" h="6350">
                <a:moveTo>
                  <a:pt x="0" y="0"/>
                </a:moveTo>
                <a:lnTo>
                  <a:pt x="2747994" y="6099"/>
                </a:lnTo>
              </a:path>
            </a:pathLst>
          </a:custGeom>
          <a:ln w="38099">
            <a:solidFill>
              <a:srgbClr val="FF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>
            <a:extLst>
              <a:ext uri="{FF2B5EF4-FFF2-40B4-BE49-F238E27FC236}">
                <a16:creationId xmlns:a16="http://schemas.microsoft.com/office/drawing/2014/main" id="{8D7BC0F1-A4A1-914D-B792-E36A9BF6059E}"/>
              </a:ext>
            </a:extLst>
          </p:cNvPr>
          <p:cNvSpPr/>
          <p:nvPr/>
        </p:nvSpPr>
        <p:spPr>
          <a:xfrm>
            <a:off x="3185158" y="5463653"/>
            <a:ext cx="173355" cy="126364"/>
          </a:xfrm>
          <a:custGeom>
            <a:avLst/>
            <a:gdLst/>
            <a:ahLst/>
            <a:cxnLst/>
            <a:rect l="l" t="t" r="r" b="b"/>
            <a:pathLst>
              <a:path w="173354" h="126364">
                <a:moveTo>
                  <a:pt x="0" y="125874"/>
                </a:moveTo>
                <a:lnTo>
                  <a:pt x="173049" y="63324"/>
                </a:lnTo>
                <a:lnTo>
                  <a:pt x="299" y="0"/>
                </a:lnTo>
                <a:lnTo>
                  <a:pt x="0" y="125874"/>
                </a:lnTo>
                <a:close/>
              </a:path>
            </a:pathLst>
          </a:custGeom>
          <a:ln w="38099">
            <a:solidFill>
              <a:srgbClr val="FF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9">
            <a:extLst>
              <a:ext uri="{FF2B5EF4-FFF2-40B4-BE49-F238E27FC236}">
                <a16:creationId xmlns:a16="http://schemas.microsoft.com/office/drawing/2014/main" id="{45DCAF1D-D3DB-FF43-A52E-627F2175FD50}"/>
              </a:ext>
            </a:extLst>
          </p:cNvPr>
          <p:cNvSpPr/>
          <p:nvPr/>
        </p:nvSpPr>
        <p:spPr>
          <a:xfrm>
            <a:off x="5794176" y="5526853"/>
            <a:ext cx="2376000" cy="6350"/>
          </a:xfrm>
          <a:custGeom>
            <a:avLst/>
            <a:gdLst/>
            <a:ahLst/>
            <a:cxnLst/>
            <a:rect l="l" t="t" r="r" b="b"/>
            <a:pathLst>
              <a:path w="2748279" h="6350">
                <a:moveTo>
                  <a:pt x="0" y="0"/>
                </a:moveTo>
                <a:lnTo>
                  <a:pt x="2747994" y="6099"/>
                </a:lnTo>
              </a:path>
            </a:pathLst>
          </a:custGeom>
          <a:ln w="38099">
            <a:solidFill>
              <a:srgbClr val="FF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0">
            <a:extLst>
              <a:ext uri="{FF2B5EF4-FFF2-40B4-BE49-F238E27FC236}">
                <a16:creationId xmlns:a16="http://schemas.microsoft.com/office/drawing/2014/main" id="{47B194FE-11CB-D44A-BC9E-C20596F2375C}"/>
              </a:ext>
            </a:extLst>
          </p:cNvPr>
          <p:cNvSpPr/>
          <p:nvPr/>
        </p:nvSpPr>
        <p:spPr>
          <a:xfrm>
            <a:off x="8175658" y="5470021"/>
            <a:ext cx="173355" cy="126364"/>
          </a:xfrm>
          <a:custGeom>
            <a:avLst/>
            <a:gdLst/>
            <a:ahLst/>
            <a:cxnLst/>
            <a:rect l="l" t="t" r="r" b="b"/>
            <a:pathLst>
              <a:path w="173354" h="126364">
                <a:moveTo>
                  <a:pt x="0" y="125874"/>
                </a:moveTo>
                <a:lnTo>
                  <a:pt x="173049" y="63324"/>
                </a:lnTo>
                <a:lnTo>
                  <a:pt x="299" y="0"/>
                </a:lnTo>
                <a:lnTo>
                  <a:pt x="0" y="125874"/>
                </a:lnTo>
                <a:close/>
              </a:path>
            </a:pathLst>
          </a:custGeom>
          <a:ln w="38099">
            <a:solidFill>
              <a:srgbClr val="FF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2">
            <a:extLst>
              <a:ext uri="{FF2B5EF4-FFF2-40B4-BE49-F238E27FC236}">
                <a16:creationId xmlns:a16="http://schemas.microsoft.com/office/drawing/2014/main" id="{47432336-EACA-A04A-BE5C-90D68D06DB8C}"/>
              </a:ext>
            </a:extLst>
          </p:cNvPr>
          <p:cNvSpPr txBox="1"/>
          <p:nvPr/>
        </p:nvSpPr>
        <p:spPr>
          <a:xfrm>
            <a:off x="1168367" y="5085829"/>
            <a:ext cx="238506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5" dirty="0">
                <a:latin typeface="Arial"/>
                <a:cs typeface="Arial"/>
              </a:rPr>
              <a:t>Insert parameters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14" name="object 12">
            <a:extLst>
              <a:ext uri="{FF2B5EF4-FFF2-40B4-BE49-F238E27FC236}">
                <a16:creationId xmlns:a16="http://schemas.microsoft.com/office/drawing/2014/main" id="{1DA2D434-83EB-7741-A0F3-4B280660453D}"/>
              </a:ext>
            </a:extLst>
          </p:cNvPr>
          <p:cNvSpPr txBox="1"/>
          <p:nvPr/>
        </p:nvSpPr>
        <p:spPr>
          <a:xfrm>
            <a:off x="6293643" y="5095644"/>
            <a:ext cx="238506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5" dirty="0">
                <a:latin typeface="Arial"/>
                <a:cs typeface="Arial"/>
              </a:rPr>
              <a:t>Return a value</a:t>
            </a:r>
            <a:endParaRPr sz="18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229496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48716-8E24-8447-919A-C608DF455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Calling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4A10DB-DAA8-FD4C-9E98-B9A7A3143C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double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findMaxHeight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[] array,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ceiling){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…</a:t>
            </a:r>
            <a:b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[]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arr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= {20, 29, 1, -20};</a:t>
            </a:r>
          </a:p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double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maxHeight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findMaxHeight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arr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, 25);</a:t>
            </a:r>
          </a:p>
          <a:p>
            <a:pPr marL="0" indent="0">
              <a:buNone/>
            </a:pP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void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printMountains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[] array){</a:t>
            </a:r>
          </a:p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	…</a:t>
            </a:r>
          </a:p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printMountains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arr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29449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36538"/>
            <a:ext cx="7886700" cy="1325563"/>
          </a:xfrm>
        </p:spPr>
        <p:txBody>
          <a:bodyPr/>
          <a:lstStyle/>
          <a:p>
            <a:r>
              <a:rPr lang="en-US" dirty="0"/>
              <a:t>Scope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57313"/>
            <a:ext cx="7886700" cy="481965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Variables exist within the block in which they were defined</a:t>
            </a:r>
          </a:p>
          <a:p>
            <a:pPr lvl="1"/>
            <a:r>
              <a:rPr lang="en-US" dirty="0"/>
              <a:t>Blocks separated by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{ }</a:t>
            </a:r>
            <a:r>
              <a:rPr lang="en-US" dirty="0"/>
              <a:t> brackets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6ECF46A-567B-6941-B6A0-70B1E754E4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00" y="2863056"/>
            <a:ext cx="6604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6463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4CF48-E84F-514D-B6B7-A6905685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063806-A6B5-F649-8A31-7738830CBC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for 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=0;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&lt;10;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++){            	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("#");        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        </a:t>
            </a:r>
          </a:p>
          <a:p>
            <a:pPr marL="0" indent="0"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); 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;        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for 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=0;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&lt;10;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++){            	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("#");        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        </a:t>
            </a:r>
          </a:p>
          <a:p>
            <a:pPr marL="0" indent="0"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 algn="ctr"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Which code has errors? Both? Neither?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13360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AAC46D-C658-DB4A-9D25-46E01E8A62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 Operator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D05C10-2ABF-4F41-ADAF-B136F1E46C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Mod operator gives the remainder</a:t>
            </a:r>
          </a:p>
          <a:p>
            <a:pPr marL="0" indent="0">
              <a:buNone/>
            </a:pP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x = 10%3;</a:t>
            </a:r>
          </a:p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// x == 1</a:t>
            </a:r>
          </a:p>
          <a:p>
            <a:pPr marL="0" indent="0">
              <a:buNone/>
            </a:pP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Useful for getting last digit of a number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Combined with division operator, can get any digit of a number</a:t>
            </a:r>
          </a:p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x = 256;</a:t>
            </a:r>
          </a:p>
          <a:p>
            <a:pPr marL="0" indent="0">
              <a:buNone/>
            </a:pP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lastDigit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= x%10;</a:t>
            </a:r>
          </a:p>
          <a:p>
            <a:pPr marL="0" indent="0">
              <a:buNone/>
            </a:pP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secondLastDigit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= (x/10)%10;</a:t>
            </a:r>
          </a:p>
        </p:txBody>
      </p:sp>
    </p:spTree>
    <p:extLst>
      <p:ext uri="{BB962C8B-B14F-4D97-AF65-F5344CB8AC3E}">
        <p14:creationId xmlns:p14="http://schemas.microsoft.com/office/powerpoint/2010/main" val="16361665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CB54E-7F7C-424D-99D7-EF2413797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If, Else if, Else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A8AFB9-F986-2A42-811C-DF94C9825E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Evaluated in order: once condition is met, exit out of if block</a:t>
            </a:r>
          </a:p>
          <a:p>
            <a:r>
              <a:rPr lang="en-US" dirty="0"/>
              <a:t>When if and else if conditions are not met, else executes</a:t>
            </a:r>
          </a:p>
          <a:p>
            <a:r>
              <a:rPr lang="en-US" dirty="0"/>
              <a:t>Else is not necessary</a:t>
            </a:r>
          </a:p>
          <a:p>
            <a:pPr marL="0" indent="0"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num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32;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if 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num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== 311){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(”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abc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”);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else if 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num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&gt; 40){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(“x”);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else{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(“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yyy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”);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6781078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8753" y="223997"/>
            <a:ext cx="8942120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10" dirty="0"/>
              <a:t>Session Outline</a:t>
            </a:r>
            <a:endParaRPr b="1" cap="small" spc="-5" dirty="0">
              <a:latin typeface="Helvetica" pitchFamily="2" charset="0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00645" y="1687451"/>
            <a:ext cx="8110846" cy="2228815"/>
          </a:xfrm>
          <a:prstGeom prst="rect">
            <a:avLst/>
          </a:prstGeom>
        </p:spPr>
        <p:txBody>
          <a:bodyPr vert="horz" wrap="square" lIns="0" tIns="12700" rIns="0" bIns="0" rtlCol="0" anchor="t">
            <a:spAutoFit/>
          </a:bodyPr>
          <a:lstStyle/>
          <a:p>
            <a:pPr marL="469900" indent="-457200">
              <a:spcBef>
                <a:spcPts val="100"/>
              </a:spcBef>
              <a:buFont typeface="+mj-lt"/>
              <a:buAutoNum type="alphaUcPeriod"/>
            </a:pPr>
            <a:r>
              <a:rPr lang="en-US" sz="2000" dirty="0">
                <a:latin typeface="Helvetica Light" panose="020B0403020202020204" pitchFamily="34" charset="0"/>
                <a:cs typeface="Times New Roman"/>
              </a:rPr>
              <a:t>Course material review for 90 minutes</a:t>
            </a:r>
          </a:p>
          <a:p>
            <a:pPr marL="469900" indent="-457200">
              <a:spcBef>
                <a:spcPts val="100"/>
              </a:spcBef>
              <a:buFont typeface="+mj-lt"/>
              <a:buAutoNum type="alphaUcPeriod"/>
            </a:pPr>
            <a:r>
              <a:rPr lang="en-US" sz="2000" dirty="0">
                <a:latin typeface="Helvetica Light" panose="020B0403020202020204" pitchFamily="34" charset="0"/>
                <a:cs typeface="Times New Roman"/>
              </a:rPr>
              <a:t>Practice midterm questions for 50 minutes</a:t>
            </a:r>
          </a:p>
          <a:p>
            <a:pPr marL="469900" indent="-457200">
              <a:spcBef>
                <a:spcPts val="100"/>
              </a:spcBef>
              <a:buFont typeface="+mj-lt"/>
              <a:buAutoNum type="alphaUcPeriod"/>
            </a:pPr>
            <a:r>
              <a:rPr lang="en-US" sz="2000" dirty="0">
                <a:latin typeface="Helvetica Light" panose="020B0403020202020204" pitchFamily="34" charset="0"/>
                <a:cs typeface="Times New Roman"/>
              </a:rPr>
              <a:t>AMA for 10 minutes</a:t>
            </a:r>
          </a:p>
          <a:p>
            <a:pPr marL="469900" indent="-457200">
              <a:spcBef>
                <a:spcPts val="100"/>
              </a:spcBef>
              <a:buFont typeface="+mj-lt"/>
              <a:buAutoNum type="alphaUcPeriod"/>
            </a:pPr>
            <a:r>
              <a:rPr lang="en-US" sz="2000" dirty="0">
                <a:latin typeface="Helvetica Light" panose="020B0403020202020204" pitchFamily="34" charset="0"/>
                <a:cs typeface="Times New Roman"/>
              </a:rPr>
              <a:t>Sleep for 8 hours</a:t>
            </a:r>
            <a:endParaRPr sz="2200" dirty="0">
              <a:latin typeface="Helvetica Light" panose="020B0403020202020204" pitchFamily="34" charset="0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950" dirty="0">
              <a:latin typeface="Helvetica Light" panose="020B0403020202020204" pitchFamily="34" charset="0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2000" dirty="0">
                <a:latin typeface="Helvetica Light" panose="020B0403020202020204" pitchFamily="34" charset="0"/>
                <a:cs typeface="Times New Roman"/>
              </a:rPr>
              <a:t>A</a:t>
            </a:r>
            <a:r>
              <a:rPr lang="en-US" sz="2000" dirty="0">
                <a:latin typeface="Helvetica Light" panose="020B0403020202020204" pitchFamily="34" charset="0"/>
                <a:cs typeface="Times New Roman"/>
              </a:rPr>
              <a:t>ll lecture material available at</a:t>
            </a:r>
            <a:r>
              <a:rPr sz="2000" dirty="0">
                <a:latin typeface="Helvetica Light" panose="020B0403020202020204" pitchFamily="34" charset="0"/>
                <a:cs typeface="Times New Roman"/>
              </a:rPr>
              <a:t>:</a:t>
            </a:r>
          </a:p>
          <a:p>
            <a:pPr marL="469900" indent="-313690">
              <a:lnSpc>
                <a:spcPct val="100000"/>
              </a:lnSpc>
              <a:buFont typeface="Arial"/>
              <a:buChar char="-"/>
              <a:tabLst>
                <a:tab pos="469265" algn="l"/>
                <a:tab pos="469900" algn="l"/>
              </a:tabLst>
            </a:pPr>
            <a:r>
              <a:rPr lang="en-US" sz="2000" spc="-5" dirty="0">
                <a:latin typeface="Helvetica Light" panose="020B0403020202020204" pitchFamily="34" charset="0"/>
                <a:cs typeface="Times New Roman"/>
              </a:rPr>
              <a:t>https://</a:t>
            </a:r>
            <a:r>
              <a:rPr lang="en-US" sz="2000" spc="-5" dirty="0" err="1">
                <a:latin typeface="Helvetica Light" panose="020B0403020202020204" pitchFamily="34" charset="0"/>
                <a:cs typeface="Times New Roman"/>
              </a:rPr>
              <a:t>github.com</a:t>
            </a:r>
            <a:r>
              <a:rPr lang="en-US" sz="2000" spc="-5" dirty="0">
                <a:latin typeface="Helvetica Light" panose="020B0403020202020204" pitchFamily="34" charset="0"/>
                <a:cs typeface="Times New Roman"/>
              </a:rPr>
              <a:t>/</a:t>
            </a:r>
            <a:r>
              <a:rPr lang="en-US" sz="2000" spc="-5" dirty="0" err="1">
                <a:latin typeface="Helvetica Light" panose="020B0403020202020204" pitchFamily="34" charset="0"/>
                <a:cs typeface="Times New Roman"/>
              </a:rPr>
              <a:t>sophiawho</a:t>
            </a:r>
            <a:r>
              <a:rPr lang="en-US" sz="2000" spc="-5" dirty="0">
                <a:latin typeface="Helvetica Light" panose="020B0403020202020204" pitchFamily="34" charset="0"/>
                <a:cs typeface="Times New Roman"/>
              </a:rPr>
              <a:t>/COMP202MidtermReview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04E71-A90A-444B-9B3D-9AB4B5FEF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075" y="179389"/>
            <a:ext cx="7886700" cy="1325563"/>
          </a:xfrm>
        </p:spPr>
        <p:txBody>
          <a:bodyPr/>
          <a:lstStyle/>
          <a:p>
            <a:r>
              <a:rPr lang="en-US" dirty="0"/>
              <a:t>Strings and Chars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F09F4F-DDDF-BE48-B410-B96A75E8BE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0024" y="1271588"/>
            <a:ext cx="8943975" cy="558641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To get each char in a string, use a for loop</a:t>
            </a:r>
            <a:endParaRPr lang="en-US" b="1" dirty="0"/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String s = “bbb13fBsajk”;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for 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=0;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s.length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();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++){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char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currentChar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s.charAt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if 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currentChar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&gt;= ‘a’ &amp;&amp;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currentChar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&lt;= ‘z’){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System.out.println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(“Char at ” +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+ “ is lowercase”);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else if 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currentChar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&gt;= ‘A’ &amp;&amp;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currentChar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&lt;= ‘Z’){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System.out.println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(“Char at “ +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+ “ is uppercase”);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else {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System.out.println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(“Char at “ +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+ “ is a letter”);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Note the single quotation marks around chars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Can also test with ASCII representation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A-Z is 65-90, a-z is 97-122</a:t>
            </a:r>
          </a:p>
        </p:txBody>
      </p:sp>
    </p:spTree>
    <p:extLst>
      <p:ext uri="{BB962C8B-B14F-4D97-AF65-F5344CB8AC3E}">
        <p14:creationId xmlns:p14="http://schemas.microsoft.com/office/powerpoint/2010/main" val="1308786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E54F13-9268-8247-96A5-D5CD5D852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Concatenation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89D97D-0BFB-224C-BC78-F007BDABE7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String </a:t>
            </a:r>
            <a:r>
              <a:rPr lang="en-US" dirty="0" err="1"/>
              <a:t>str</a:t>
            </a:r>
            <a:r>
              <a:rPr lang="en-US" dirty="0"/>
              <a:t> = “five”;</a:t>
            </a:r>
          </a:p>
          <a:p>
            <a:r>
              <a:rPr lang="en-US" dirty="0" err="1"/>
              <a:t>str</a:t>
            </a:r>
            <a:r>
              <a:rPr lang="en-US" dirty="0"/>
              <a:t> += “ guys burgers”;</a:t>
            </a:r>
          </a:p>
          <a:p>
            <a:r>
              <a:rPr lang="en-US" dirty="0"/>
              <a:t>Makes new string, stores into </a:t>
            </a:r>
            <a:r>
              <a:rPr lang="en-US" dirty="0" err="1"/>
              <a:t>str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7900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92528-D36A-544C-9DB3-5953C37F0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 Issues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014BAD-2C72-1345-9A11-D68BD26153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Casting, conversions, integer </a:t>
            </a:r>
            <a:r>
              <a:rPr lang="en-US" dirty="0" err="1"/>
              <a:t>divison</a:t>
            </a:r>
            <a:r>
              <a:rPr lang="en-US" dirty="0"/>
              <a:t>, double division</a:t>
            </a:r>
          </a:p>
        </p:txBody>
      </p:sp>
    </p:spTree>
    <p:extLst>
      <p:ext uri="{BB962C8B-B14F-4D97-AF65-F5344CB8AC3E}">
        <p14:creationId xmlns:p14="http://schemas.microsoft.com/office/powerpoint/2010/main" val="21476727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084A8-AB14-BC42-B068-EF3582DBB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Kinds of errors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4AAAE-ED70-2041-A6E3-7AEDBBA9BA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Logic</a:t>
            </a:r>
          </a:p>
          <a:p>
            <a:endParaRPr lang="en-US" dirty="0"/>
          </a:p>
          <a:p>
            <a:r>
              <a:rPr lang="en-US" dirty="0"/>
              <a:t>Compile Time</a:t>
            </a:r>
          </a:p>
          <a:p>
            <a:endParaRPr lang="en-US" dirty="0"/>
          </a:p>
          <a:p>
            <a:r>
              <a:rPr lang="en-US" dirty="0"/>
              <a:t>Run Time</a:t>
            </a:r>
          </a:p>
        </p:txBody>
      </p:sp>
    </p:spTree>
    <p:extLst>
      <p:ext uri="{BB962C8B-B14F-4D97-AF65-F5344CB8AC3E}">
        <p14:creationId xmlns:p14="http://schemas.microsoft.com/office/powerpoint/2010/main" val="35285156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0C54D1-55FA-944B-9100-20AE6AB206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Numbers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65C55B-5561-FB4A-A5A0-F926B418A7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3458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Arrays</a:t>
            </a:r>
          </a:p>
          <a:p>
            <a:pPr lvl="1"/>
            <a:r>
              <a:rPr lang="en-US" dirty="0"/>
              <a:t>What do they store? How do we create them?</a:t>
            </a:r>
          </a:p>
          <a:p>
            <a:pPr lvl="1"/>
            <a:r>
              <a:rPr lang="en-US" dirty="0"/>
              <a:t>Calculations on arrays?</a:t>
            </a:r>
          </a:p>
          <a:p>
            <a:pPr lvl="1"/>
            <a:r>
              <a:rPr lang="en-US" dirty="0"/>
              <a:t>Accessing elements in arrays?</a:t>
            </a:r>
          </a:p>
          <a:p>
            <a:pPr lvl="1"/>
            <a:r>
              <a:rPr lang="en-US" dirty="0"/>
              <a:t>2D arrays?</a:t>
            </a:r>
          </a:p>
          <a:p>
            <a:r>
              <a:rPr lang="en-US" dirty="0"/>
              <a:t>Strings</a:t>
            </a:r>
          </a:p>
          <a:p>
            <a:endParaRPr lang="en-US" dirty="0"/>
          </a:p>
          <a:p>
            <a:r>
              <a:rPr lang="en-CA" dirty="0"/>
              <a:t>- What do we copy over when we call a method? Values vs addresses</a:t>
            </a:r>
          </a:p>
          <a:p>
            <a:r>
              <a:rPr lang="en-CA" dirty="0"/>
              <a:t>- Can we change an array in a method? A String?</a:t>
            </a:r>
          </a:p>
          <a:p>
            <a:r>
              <a:rPr lang="en-CA" dirty="0"/>
              <a:t>- What is the null value used for?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1706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Finding length of array vs finding length of string</a:t>
            </a: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[]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arr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new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[4];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String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str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“Burger”;</a:t>
            </a: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arraylength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arr.length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 // no brackets</a:t>
            </a: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strlength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str.length</a:t>
            </a:r>
            <a:r>
              <a:rPr lang="en-US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8450287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5039FA-6504-A448-B24A-081441470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Midterm </a:t>
            </a:r>
            <a:r>
              <a:rPr lang="en-US"/>
              <a:t>Long Answer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505CC7-3DBF-9B42-9FAB-429EF89AD8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025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CFACF-7554-544E-BD2F-3C9F066EC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Are We?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A60711-B1A8-0041-A717-FFC0F07E07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Xun</a:t>
            </a:r>
            <a:r>
              <a:rPr lang="en-US" dirty="0"/>
              <a:t> Su </a:t>
            </a:r>
          </a:p>
          <a:p>
            <a:pPr lvl="1"/>
            <a:r>
              <a:rPr lang="en-US" dirty="0"/>
              <a:t>First Place at </a:t>
            </a:r>
            <a:r>
              <a:rPr lang="en-US" dirty="0" err="1"/>
              <a:t>McHacks</a:t>
            </a:r>
            <a:r>
              <a:rPr lang="en-US" dirty="0"/>
              <a:t> 2018</a:t>
            </a:r>
          </a:p>
          <a:p>
            <a:pPr lvl="1"/>
            <a:r>
              <a:rPr lang="en-US" dirty="0"/>
              <a:t>First Place at McGill </a:t>
            </a:r>
            <a:r>
              <a:rPr lang="en-US" dirty="0" err="1"/>
              <a:t>CodeJam</a:t>
            </a:r>
            <a:r>
              <a:rPr lang="en-US" dirty="0"/>
              <a:t> 2017	</a:t>
            </a:r>
          </a:p>
          <a:p>
            <a:pPr lvl="1"/>
            <a:r>
              <a:rPr lang="en-US" dirty="0"/>
              <a:t>Best Data Science Project at </a:t>
            </a:r>
            <a:r>
              <a:rPr lang="en-US" dirty="0" err="1"/>
              <a:t>PennApps</a:t>
            </a:r>
            <a:r>
              <a:rPr lang="en-US" dirty="0"/>
              <a:t> 2017</a:t>
            </a:r>
          </a:p>
          <a:p>
            <a:pPr lvl="1"/>
            <a:r>
              <a:rPr lang="en-US" dirty="0"/>
              <a:t>McGill Chess Club</a:t>
            </a:r>
          </a:p>
          <a:p>
            <a:pPr lvl="1"/>
            <a:r>
              <a:rPr lang="en-US" dirty="0"/>
              <a:t>McGill ICM-ICPC </a:t>
            </a:r>
          </a:p>
          <a:p>
            <a:pPr lvl="1"/>
            <a:r>
              <a:rPr lang="en-US" dirty="0"/>
              <a:t>Computer Science and Mathematics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Yu Ting Hu</a:t>
            </a:r>
          </a:p>
          <a:p>
            <a:pPr lvl="1"/>
            <a:r>
              <a:rPr lang="en-US" dirty="0"/>
              <a:t>Student</a:t>
            </a:r>
          </a:p>
        </p:txBody>
      </p:sp>
    </p:spTree>
    <p:extLst>
      <p:ext uri="{BB962C8B-B14F-4D97-AF65-F5344CB8AC3E}">
        <p14:creationId xmlns:p14="http://schemas.microsoft.com/office/powerpoint/2010/main" val="22969404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0A136-F0B3-4409-907B-74B479ED6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4090" y="144517"/>
            <a:ext cx="4724400" cy="1226817"/>
          </a:xfrm>
        </p:spPr>
        <p:txBody>
          <a:bodyPr/>
          <a:lstStyle/>
          <a:p>
            <a:r>
              <a:rPr lang="en-US" dirty="0"/>
              <a:t>Topics Covered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10F79E-FE20-4105-A662-59E0668A4F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19" y="1371334"/>
            <a:ext cx="7672552" cy="7020383"/>
          </a:xfrm>
        </p:spPr>
        <p:txBody>
          <a:bodyPr wrap="square" lIns="0" tIns="0" rIns="0" bIns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Binary Numbers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Variables and Primitive Data Types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Expressions and assignments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Input arguments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Methods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Logic statements – if blocks, for and while loops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String and char manipulation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Errors – logic, style, compile, runtime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Arrays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Reference Types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17369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ACF7E-CB5E-0D43-8908-1A54E550E1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Numbers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620CAD-6EE3-5348-9D7B-14600280BE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38289"/>
            <a:ext cx="7886700" cy="4351338"/>
          </a:xfrm>
        </p:spPr>
        <p:txBody>
          <a:bodyPr/>
          <a:lstStyle/>
          <a:p>
            <a:r>
              <a:rPr lang="en-US" dirty="0"/>
              <a:t>Binary numbers are base 2</a:t>
            </a:r>
          </a:p>
          <a:p>
            <a:r>
              <a:rPr lang="en-US" dirty="0"/>
              <a:t>Decimal numbers are base 10</a:t>
            </a:r>
          </a:p>
          <a:p>
            <a:r>
              <a:rPr lang="en-US" dirty="0"/>
              <a:t>1011</a:t>
            </a:r>
            <a:r>
              <a:rPr lang="en-US" baseline="-25000" dirty="0"/>
              <a:t>2</a:t>
            </a:r>
            <a:r>
              <a:rPr lang="en-US" dirty="0"/>
              <a:t> = 1*2</a:t>
            </a:r>
            <a:r>
              <a:rPr lang="en-US" baseline="30000" dirty="0"/>
              <a:t>3</a:t>
            </a:r>
            <a:r>
              <a:rPr lang="en-US" dirty="0"/>
              <a:t> + 0*2</a:t>
            </a:r>
            <a:r>
              <a:rPr lang="en-US" baseline="30000" dirty="0"/>
              <a:t>2</a:t>
            </a:r>
            <a:r>
              <a:rPr lang="en-US" dirty="0"/>
              <a:t> + 1*2</a:t>
            </a:r>
            <a:r>
              <a:rPr lang="en-US" baseline="30000" dirty="0"/>
              <a:t>1</a:t>
            </a:r>
            <a:r>
              <a:rPr lang="en-US" dirty="0"/>
              <a:t> + 1*2</a:t>
            </a:r>
            <a:r>
              <a:rPr lang="en-US" baseline="30000" dirty="0"/>
              <a:t>0</a:t>
            </a:r>
            <a:r>
              <a:rPr lang="en-US" dirty="0"/>
              <a:t> = 11</a:t>
            </a:r>
            <a:r>
              <a:rPr lang="en-US" baseline="-25000" dirty="0"/>
              <a:t>10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D16EC5-8982-6F4E-B0E8-6DA276FD46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6101" y="3544381"/>
            <a:ext cx="1856014" cy="284371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noFill/>
            <a:miter lim="800000"/>
          </a:ln>
          <a:effectLst/>
        </p:spPr>
      </p:pic>
    </p:spTree>
    <p:extLst>
      <p:ext uri="{BB962C8B-B14F-4D97-AF65-F5344CB8AC3E}">
        <p14:creationId xmlns:p14="http://schemas.microsoft.com/office/powerpoint/2010/main" val="31130093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19AEA-88EC-A744-A5FA-2946795A11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Primitive Data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9C0FB4-33D2-8A42-8A75-6863502F13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following are primitive types:</a:t>
            </a:r>
          </a:p>
          <a:p>
            <a:pPr lvl="1"/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= 10;</a:t>
            </a:r>
          </a:p>
          <a:p>
            <a:pPr lvl="1"/>
            <a:r>
              <a:rPr lang="en-US" dirty="0"/>
              <a:t>char c = ‘$’;</a:t>
            </a:r>
          </a:p>
          <a:p>
            <a:pPr lvl="1"/>
            <a:r>
              <a:rPr lang="en-US" dirty="0"/>
              <a:t>double d = 3.0;</a:t>
            </a:r>
          </a:p>
          <a:p>
            <a:pPr lvl="1"/>
            <a:r>
              <a:rPr lang="en-US" dirty="0" err="1"/>
              <a:t>boolean</a:t>
            </a:r>
            <a:r>
              <a:rPr lang="en-US" dirty="0"/>
              <a:t> b = true;</a:t>
            </a:r>
          </a:p>
          <a:p>
            <a:pPr lvl="1"/>
            <a:endParaRPr lang="en-US" dirty="0"/>
          </a:p>
          <a:p>
            <a:r>
              <a:rPr lang="en-US" dirty="0"/>
              <a:t>The following are reference types:</a:t>
            </a:r>
          </a:p>
          <a:p>
            <a:pPr lvl="1"/>
            <a:r>
              <a:rPr lang="en-US" dirty="0"/>
              <a:t>String </a:t>
            </a:r>
            <a:r>
              <a:rPr lang="en-US" dirty="0" err="1"/>
              <a:t>str</a:t>
            </a:r>
            <a:r>
              <a:rPr lang="en-US" dirty="0"/>
              <a:t> = “Hello World”;</a:t>
            </a:r>
          </a:p>
          <a:p>
            <a:pPr lvl="1"/>
            <a:r>
              <a:rPr lang="en-US" dirty="0" err="1"/>
              <a:t>int</a:t>
            </a:r>
            <a:r>
              <a:rPr lang="en-US" dirty="0"/>
              <a:t>[] </a:t>
            </a:r>
            <a:r>
              <a:rPr lang="en-US" dirty="0" err="1"/>
              <a:t>arr</a:t>
            </a:r>
            <a:r>
              <a:rPr lang="en-US" dirty="0"/>
              <a:t> = new </a:t>
            </a:r>
            <a:r>
              <a:rPr lang="en-US" dirty="0" err="1"/>
              <a:t>int</a:t>
            </a:r>
            <a:r>
              <a:rPr lang="en-US" dirty="0"/>
              <a:t>[4];</a:t>
            </a:r>
          </a:p>
        </p:txBody>
      </p:sp>
    </p:spTree>
    <p:extLst>
      <p:ext uri="{BB962C8B-B14F-4D97-AF65-F5344CB8AC3E}">
        <p14:creationId xmlns:p14="http://schemas.microsoft.com/office/powerpoint/2010/main" val="18498736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1D6A3-2D5B-7941-AF7A-FA2FF419D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Declaring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A3ACCD-A615-8949-A3AA-72B607B41B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Initialization followed by declaration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;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err="1"/>
              <a:t>i</a:t>
            </a:r>
            <a:r>
              <a:rPr lang="en-US" dirty="0"/>
              <a:t> = 10;</a:t>
            </a:r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r>
              <a:rPr lang="en-US" dirty="0"/>
              <a:t>For arrays:</a:t>
            </a:r>
          </a:p>
          <a:p>
            <a:pPr lvl="1"/>
            <a:r>
              <a:rPr lang="en-US" dirty="0" err="1"/>
              <a:t>int</a:t>
            </a:r>
            <a:r>
              <a:rPr lang="en-US" dirty="0"/>
              <a:t>[] </a:t>
            </a:r>
            <a:r>
              <a:rPr lang="en-US" dirty="0" err="1"/>
              <a:t>arr</a:t>
            </a:r>
            <a:r>
              <a:rPr lang="en-US" dirty="0"/>
              <a:t> = new </a:t>
            </a:r>
            <a:r>
              <a:rPr lang="en-US" dirty="0" err="1"/>
              <a:t>int</a:t>
            </a:r>
            <a:r>
              <a:rPr lang="en-US" dirty="0"/>
              <a:t>[4]; // values set to 0</a:t>
            </a:r>
          </a:p>
          <a:p>
            <a:pPr lvl="1"/>
            <a:r>
              <a:rPr lang="en-US" dirty="0" err="1"/>
              <a:t>arr</a:t>
            </a:r>
            <a:r>
              <a:rPr lang="en-US" dirty="0"/>
              <a:t>[0]=1;</a:t>
            </a:r>
          </a:p>
          <a:p>
            <a:pPr lvl="1"/>
            <a:r>
              <a:rPr lang="en-US" dirty="0" err="1"/>
              <a:t>arr</a:t>
            </a:r>
            <a:r>
              <a:rPr lang="en-US" dirty="0"/>
              <a:t>[1]=21;…//and so on</a:t>
            </a:r>
          </a:p>
          <a:p>
            <a:pPr lvl="1"/>
            <a:r>
              <a:rPr lang="en-US" dirty="0" err="1"/>
              <a:t>int</a:t>
            </a:r>
            <a:r>
              <a:rPr lang="en-US" dirty="0"/>
              <a:t>[] </a:t>
            </a:r>
            <a:r>
              <a:rPr lang="en-US" dirty="0" err="1"/>
              <a:t>arr</a:t>
            </a:r>
            <a:r>
              <a:rPr lang="en-US" dirty="0"/>
              <a:t> = {1, 21, 0, 0}; // another way</a:t>
            </a:r>
          </a:p>
        </p:txBody>
      </p:sp>
    </p:spTree>
    <p:extLst>
      <p:ext uri="{BB962C8B-B14F-4D97-AF65-F5344CB8AC3E}">
        <p14:creationId xmlns:p14="http://schemas.microsoft.com/office/powerpoint/2010/main" val="22491573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Expressions And Assignments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To evaluate expressions:</a:t>
            </a:r>
          </a:p>
          <a:p>
            <a:pPr lvl="1"/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Arithmetic operators: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+,-,*,/,%, ++, --</a:t>
            </a:r>
          </a:p>
          <a:p>
            <a:pPr lvl="1"/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Relational operators: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==, !=, &gt;, &lt;, &gt;=, &lt;=</a:t>
            </a:r>
          </a:p>
          <a:p>
            <a:pPr lvl="1"/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Logical operators: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&amp;&amp;, ||, !(not)</a:t>
            </a:r>
          </a:p>
          <a:p>
            <a:pPr lvl="1"/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Assignment operators: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=, +=, -=, *=, /=, %=</a:t>
            </a:r>
            <a:endParaRPr lang="en-US" b="1" i="1" dirty="0">
              <a:latin typeface="Arial" panose="020B0604020202020204" pitchFamily="34" charset="0"/>
              <a:ea typeface="Consolas" charset="0"/>
              <a:cs typeface="Arial" panose="020B0604020202020204" pitchFamily="34" charset="0"/>
            </a:endParaRPr>
          </a:p>
          <a:p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800" dirty="0">
                <a:latin typeface="Helvetica" charset="0"/>
                <a:ea typeface="Helvetica" charset="0"/>
                <a:cs typeface="Helvetica" charset="0"/>
              </a:rPr>
              <a:t>Can you put an if block inside another if block? (F2016 Q3)</a:t>
            </a:r>
          </a:p>
          <a:p>
            <a:r>
              <a:rPr lang="en-US" sz="1800" dirty="0" err="1">
                <a:latin typeface="Consolas" charset="0"/>
                <a:ea typeface="Consolas" charset="0"/>
                <a:cs typeface="Consolas" charset="0"/>
              </a:rPr>
              <a:t>boolean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 b = (true||false||false)&amp;&amp;!(!true); (F2016 Q7)</a:t>
            </a:r>
          </a:p>
          <a:p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double x = (double) (1/2) + (1/2); (F2016 Q9)</a:t>
            </a:r>
          </a:p>
          <a:p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String s = “I spent $“+20+0+” on Supreme yesterday”;</a:t>
            </a:r>
          </a:p>
          <a:p>
            <a:endParaRPr lang="en-US" sz="18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11239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 Statements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latin typeface="+mj-lt"/>
                <a:ea typeface="Consolas" charset="0"/>
                <a:cs typeface="Consolas" charset="0"/>
              </a:rPr>
              <a:t>if the </a:t>
            </a:r>
            <a:r>
              <a:rPr lang="en-US" dirty="0" err="1">
                <a:latin typeface="+mj-lt"/>
                <a:ea typeface="Consolas" charset="0"/>
                <a:cs typeface="Consolas" charset="0"/>
              </a:rPr>
              <a:t>boolean</a:t>
            </a:r>
            <a:r>
              <a:rPr lang="en-US" dirty="0">
                <a:latin typeface="+mj-lt"/>
                <a:ea typeface="Consolas" charset="0"/>
                <a:cs typeface="Consolas" charset="0"/>
              </a:rPr>
              <a:t> expression evaluates to true, execute a set of statements</a:t>
            </a:r>
          </a:p>
          <a:p>
            <a:pPr marL="457200" lvl="1" indent="0">
              <a:buNone/>
            </a:pP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x = 5;</a:t>
            </a:r>
          </a:p>
          <a:p>
            <a:pPr marL="457200" lvl="1" indent="0">
              <a:buNone/>
            </a:pP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if(x &lt; 10){</a:t>
            </a:r>
          </a:p>
          <a:p>
            <a:pPr marL="914400" lvl="2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x = 15;</a:t>
            </a:r>
          </a:p>
          <a:p>
            <a:pPr marL="457200" lvl="1" indent="0">
              <a:buNone/>
            </a:pP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Lazy evaluation: in an “OR” conditional, once the left side is evaluated to be true, the right side is not checked</a:t>
            </a:r>
          </a:p>
          <a:p>
            <a:pPr marL="0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y = 3;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z = 45;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if (y &gt; 2 || z == 45)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// do something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3947078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1844</TotalTime>
  <Words>983</Words>
  <Application>Microsoft Macintosh PowerPoint</Application>
  <PresentationFormat>On-screen Show (4:3)</PresentationFormat>
  <Paragraphs>244</Paragraphs>
  <Slides>27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6" baseType="lpstr">
      <vt:lpstr>Arial</vt:lpstr>
      <vt:lpstr>Calibri</vt:lpstr>
      <vt:lpstr>Consolas</vt:lpstr>
      <vt:lpstr>Courier New</vt:lpstr>
      <vt:lpstr>Helvetica</vt:lpstr>
      <vt:lpstr>Helvetica Light</vt:lpstr>
      <vt:lpstr>Tahoma</vt:lpstr>
      <vt:lpstr>Times New Roman</vt:lpstr>
      <vt:lpstr>Office Theme</vt:lpstr>
      <vt:lpstr>PowerPoint Presentation</vt:lpstr>
      <vt:lpstr>Session Outline</vt:lpstr>
      <vt:lpstr>Who Are We?</vt:lpstr>
      <vt:lpstr>Topics Covered</vt:lpstr>
      <vt:lpstr>Binary Numbers</vt:lpstr>
      <vt:lpstr>Primitive Data Types</vt:lpstr>
      <vt:lpstr>Declaring Variables</vt:lpstr>
      <vt:lpstr>Expressions And Assignments</vt:lpstr>
      <vt:lpstr>Conditional Statements</vt:lpstr>
      <vt:lpstr>Attention: = vs. ==</vt:lpstr>
      <vt:lpstr>Loops</vt:lpstr>
      <vt:lpstr>Loops</vt:lpstr>
      <vt:lpstr>Loops</vt:lpstr>
      <vt:lpstr>Methods</vt:lpstr>
      <vt:lpstr>Calling Methods</vt:lpstr>
      <vt:lpstr>Scope</vt:lpstr>
      <vt:lpstr>Scope</vt:lpstr>
      <vt:lpstr>Mod Operator</vt:lpstr>
      <vt:lpstr>If, Else if, Else</vt:lpstr>
      <vt:lpstr>Strings and Chars</vt:lpstr>
      <vt:lpstr>String Concatenation</vt:lpstr>
      <vt:lpstr>Type Issues</vt:lpstr>
      <vt:lpstr>Kinds of errors</vt:lpstr>
      <vt:lpstr>Random Numbers</vt:lpstr>
      <vt:lpstr>Objects</vt:lpstr>
      <vt:lpstr>Tips</vt:lpstr>
      <vt:lpstr>Midterm Long Answer</vt:lpstr>
    </vt:vector>
  </TitlesOfParts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Sophia Hu</cp:lastModifiedBy>
  <cp:revision>68</cp:revision>
  <dcterms:modified xsi:type="dcterms:W3CDTF">2018-03-12T05:58:24Z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or">
    <vt:lpwstr>Google</vt:lpwstr>
  </property>
  <property fmtid="{D5CDD505-2E9C-101B-9397-08002B2CF9AE}" pid="3" name="LastSaved">
    <vt:filetime>2017-10-13T00:00:00Z</vt:filetime>
  </property>
</Properties>
</file>

<file path=docProps/thumbnail.jpeg>
</file>